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969AF2-2660-E18D-337C-789829BE4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ED864D-E8DF-A893-2184-A45B44C3A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46443D-15B0-E930-DE65-B045321D5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4CACAA-3EAB-B676-D970-316D0531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4CA7C0-01E1-F454-4AFF-3BEC8F01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51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135F24-9EE1-74EC-B812-C513095B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AFBDCFF-81A2-65CD-8736-49DD560E5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B92C96-A03F-536A-636E-7C262DD9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9719C1-0683-DA99-7832-07BC8229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49F21D-5579-AF1D-EAF9-644EE8B2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18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35D0E26-E1C4-A27A-5246-D09D8DAFB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046400A-9BCC-8AFE-EE91-B43B958BB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F73F7F-FA9E-5077-4132-8D7541226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A0F0AC-D4B1-EB85-550C-610EDC17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10AA16-186D-2EA9-C693-F39D9099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62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08FFA1-C816-BC73-8547-7449C055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97F506-A6A6-3771-0474-5F4A00E3D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E114AE-4E51-8AC5-D04C-87077D45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246C10-7ED1-7FBE-85F8-3BA63A9B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23D4B8-172D-B6EE-703F-63306152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82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687C46-E537-3AC8-D9B9-E66C88EF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CB12ACE-8E64-11E7-53CB-CBA06D821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B8620B-D397-24E3-7834-6FEAABEA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7B2C2B-982B-E7F6-C5B1-DAED7DB8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0A1472-9403-FBF1-E510-DD657A4D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7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0C8AC6-F54A-E7A9-ABBD-A3DA54796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4107B7-71C6-0685-D4B8-0E4B95A6C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29EAFF7-A7FA-D6D2-2CC0-016E07E38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7F56D1B-7260-B93B-47E4-4A1C794A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EBE1EA-D2C2-94AD-8644-EF5C7226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F5E3046-41ED-0109-512C-BE8A0604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88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686B3-44B9-98AC-20F3-E2FECB7CC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818459F-4186-3464-4D74-7AEE21C8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8904F98-E67C-1E32-5934-3E624C981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F8661C0-9ACF-ABEA-1B99-FCEE22982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0F982B4-CCD6-768E-E0C4-B1E590EE3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0B00BBB-5FBA-D131-74D9-53CD71FB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748694B-5B9C-E1F9-11D1-A3084A84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05BEC85-7116-85D0-211B-42838423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00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289FBD-C9AB-7162-A1CF-8B5297D2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1DA17CF-DE78-96B1-3A75-DA7F5607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E9F05A-4E3F-AE4B-15DE-A3807F94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B4EB070-B9C1-A9D2-E91F-D8CF830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95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B3853C1-E185-E835-B67D-23B9AB23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B2AA68A-B551-843E-43DF-F0BFE818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FA10B0-B94F-79D6-78EC-C34E24CD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42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8A2E48-3B81-7BA3-3C7D-9F5BCD27E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B9F003-1BBA-45F3-37CF-CE90D239A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B76A2EC-5697-9662-23CF-AA5E0E1A6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AA4655C-0DEF-F303-60E3-C5A6C81D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42FAC0-DBB6-E45B-6BF9-AEEEE003A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20A5FD-4DE9-AD7F-EC63-C4B26A30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60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569807-1796-30D2-CCA3-2B639AC0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0F9AB35-D36D-29DA-EC20-1793E6086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42BE8C6-2FFC-5011-2E8C-33636D7BD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7E1C56-4A89-AB73-A939-3034979DC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0A7B9A-6D76-F097-BF89-550C2DEE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ECF22AE-E8E8-3925-6C92-35874960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73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D3DFCCF-6B7B-E0C1-6DC7-8F70B5F01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DC1F2CE-755E-D1CD-2910-139ED8B25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1E4107-7022-EEE9-9D1F-D529D7509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AE9F-4CCA-4239-A024-2816715A3312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A552AEF-CAE0-64EB-9F08-6A8F02B35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E7C107-0669-51A7-C977-78650C761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ACA11-B7BD-4077-82A9-224A88F40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sbi.ee.ncku.edu.tw/K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788F43-435D-A47F-E0CF-39E896FA1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20927"/>
            <a:ext cx="9144000" cy="1016145"/>
          </a:xfrm>
        </p:spPr>
        <p:txBody>
          <a:bodyPr/>
          <a:lstStyle/>
          <a:p>
            <a:r>
              <a:rPr lang="zh-TW" altLang="en-US" dirty="0"/>
              <a:t>川崎症網頁工具使用指南</a:t>
            </a:r>
          </a:p>
        </p:txBody>
      </p:sp>
    </p:spTree>
    <p:extLst>
      <p:ext uri="{BB962C8B-B14F-4D97-AF65-F5344CB8AC3E}">
        <p14:creationId xmlns:p14="http://schemas.microsoft.com/office/powerpoint/2010/main" val="377236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788F43-435D-A47F-E0CF-39E896FA1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53736"/>
            <a:ext cx="9144000" cy="750527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輸入頁面</a:t>
            </a:r>
          </a:p>
        </p:txBody>
      </p:sp>
    </p:spTree>
    <p:extLst>
      <p:ext uri="{BB962C8B-B14F-4D97-AF65-F5344CB8AC3E}">
        <p14:creationId xmlns:p14="http://schemas.microsoft.com/office/powerpoint/2010/main" val="275594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頁面呈現與網址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D76D741-13CA-1B86-1AAB-CF33B3A3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055" y="1570181"/>
            <a:ext cx="9958945" cy="4751585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5F91AEC9-283C-E098-43BF-21709A5BB023}"/>
              </a:ext>
            </a:extLst>
          </p:cNvPr>
          <p:cNvSpPr/>
          <p:nvPr/>
        </p:nvSpPr>
        <p:spPr>
          <a:xfrm>
            <a:off x="2233055" y="2355273"/>
            <a:ext cx="9958945" cy="95683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52195ED-E691-4CC0-28B7-6FD3A313AB03}"/>
              </a:ext>
            </a:extLst>
          </p:cNvPr>
          <p:cNvCxnSpPr>
            <a:cxnSpLocks/>
            <a:stCxn id="6" idx="1"/>
            <a:endCxn id="11" idx="3"/>
          </p:cNvCxnSpPr>
          <p:nvPr/>
        </p:nvCxnSpPr>
        <p:spPr>
          <a:xfrm flipH="1">
            <a:off x="2065852" y="2833688"/>
            <a:ext cx="16720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AFA37F7-A36E-733F-F752-F5E6924590E3}"/>
              </a:ext>
            </a:extLst>
          </p:cNvPr>
          <p:cNvSpPr txBox="1"/>
          <p:nvPr/>
        </p:nvSpPr>
        <p:spPr>
          <a:xfrm>
            <a:off x="95441" y="2602855"/>
            <a:ext cx="1970411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單病患輸入 </a:t>
            </a:r>
            <a:r>
              <a:rPr lang="en-US" altLang="zh-TW" sz="1200" dirty="0"/>
              <a:t>(P.4</a:t>
            </a:r>
            <a:r>
              <a:rPr lang="zh-TW" altLang="en-US" sz="1200" dirty="0"/>
              <a:t>解說</a:t>
            </a:r>
            <a:r>
              <a:rPr lang="en-US" altLang="zh-TW" sz="1200" dirty="0"/>
              <a:t>)</a:t>
            </a:r>
          </a:p>
          <a:p>
            <a:r>
              <a:rPr lang="en-US" altLang="zh-TW" sz="1200" dirty="0"/>
              <a:t>(</a:t>
            </a:r>
            <a:r>
              <a:rPr lang="zh-TW" altLang="en-US" sz="1200" dirty="0"/>
              <a:t>輸入欄位同範例下載資料</a:t>
            </a:r>
            <a:r>
              <a:rPr lang="en-US" altLang="zh-TW" sz="1200" dirty="0"/>
              <a:t>)</a:t>
            </a:r>
            <a:endParaRPr lang="zh-TW" altLang="en-US" sz="1200" dirty="0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D118EBDE-9CB4-F7B6-287C-3049575CC977}"/>
              </a:ext>
            </a:extLst>
          </p:cNvPr>
          <p:cNvSpPr/>
          <p:nvPr/>
        </p:nvSpPr>
        <p:spPr>
          <a:xfrm>
            <a:off x="2233054" y="3312103"/>
            <a:ext cx="9958945" cy="10382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2B157867-0C1C-ED8E-3A34-CA9500CCCB91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2065852" y="3835400"/>
            <a:ext cx="16720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E721A61-C563-9001-BBC1-5178E413E1C0}"/>
              </a:ext>
            </a:extLst>
          </p:cNvPr>
          <p:cNvSpPr txBox="1"/>
          <p:nvPr/>
        </p:nvSpPr>
        <p:spPr>
          <a:xfrm>
            <a:off x="95441" y="3604567"/>
            <a:ext cx="1970411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多病患輸入</a:t>
            </a:r>
            <a:r>
              <a:rPr lang="en-US" altLang="zh-TW" sz="1200" dirty="0"/>
              <a:t>(P.5</a:t>
            </a:r>
            <a:r>
              <a:rPr lang="zh-TW" altLang="en-US" sz="1200" dirty="0"/>
              <a:t>解說</a:t>
            </a:r>
            <a:r>
              <a:rPr lang="en-US" altLang="zh-TW" sz="1200" dirty="0"/>
              <a:t>)</a:t>
            </a:r>
          </a:p>
          <a:p>
            <a:r>
              <a:rPr lang="en-US" altLang="zh-TW" sz="1200" dirty="0"/>
              <a:t>(</a:t>
            </a:r>
            <a:r>
              <a:rPr lang="zh-TW" altLang="en-US" sz="1200" dirty="0"/>
              <a:t>輸入格式同範例下載資料</a:t>
            </a:r>
            <a:r>
              <a:rPr lang="en-US" altLang="zh-TW" sz="1200" dirty="0"/>
              <a:t>)</a:t>
            </a:r>
            <a:endParaRPr lang="zh-TW" altLang="en-US" sz="1200" dirty="0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C103A916-BEF4-26C0-5C4A-D4E6AC01FA52}"/>
              </a:ext>
            </a:extLst>
          </p:cNvPr>
          <p:cNvSpPr/>
          <p:nvPr/>
        </p:nvSpPr>
        <p:spPr>
          <a:xfrm>
            <a:off x="2149453" y="4711412"/>
            <a:ext cx="9958945" cy="161035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098E62D8-73E4-C427-3A7B-160B7903DCFA}"/>
              </a:ext>
            </a:extLst>
          </p:cNvPr>
          <p:cNvCxnSpPr>
            <a:cxnSpLocks/>
            <a:stCxn id="16" idx="1"/>
            <a:endCxn id="18" idx="3"/>
          </p:cNvCxnSpPr>
          <p:nvPr/>
        </p:nvCxnSpPr>
        <p:spPr>
          <a:xfrm flipH="1">
            <a:off x="1741687" y="5516589"/>
            <a:ext cx="407766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1988C3E-A7B5-10BA-2987-C4C5FABBB94A}"/>
              </a:ext>
            </a:extLst>
          </p:cNvPr>
          <p:cNvSpPr txBox="1"/>
          <p:nvPr/>
        </p:nvSpPr>
        <p:spPr>
          <a:xfrm>
            <a:off x="172027" y="5285756"/>
            <a:ext cx="1569660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預測結果及呈現表格</a:t>
            </a:r>
            <a:endParaRPr lang="en-US" altLang="zh-TW" sz="1200" dirty="0"/>
          </a:p>
          <a:p>
            <a:r>
              <a:rPr lang="en-US" altLang="zh-TW" sz="1200" dirty="0"/>
              <a:t>(P.6</a:t>
            </a:r>
            <a:r>
              <a:rPr lang="zh-TW" altLang="en-US" sz="1200" dirty="0"/>
              <a:t>解說</a:t>
            </a:r>
            <a:r>
              <a:rPr lang="en-US" altLang="zh-TW" sz="1200" dirty="0"/>
              <a:t>)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DE1A8513-C902-01A5-7B02-27F8ADBD5927}"/>
              </a:ext>
            </a:extLst>
          </p:cNvPr>
          <p:cNvSpPr txBox="1"/>
          <p:nvPr/>
        </p:nvSpPr>
        <p:spPr>
          <a:xfrm>
            <a:off x="5551055" y="6375074"/>
            <a:ext cx="2771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1 </a:t>
            </a:r>
            <a:r>
              <a:rPr lang="zh-TW" altLang="en-US" sz="1400" dirty="0"/>
              <a:t>網頁病患輸入與預測區呈現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BB6D6A45-A428-B7A3-A77A-F9CDC8287297}"/>
              </a:ext>
            </a:extLst>
          </p:cNvPr>
          <p:cNvSpPr txBox="1"/>
          <p:nvPr/>
        </p:nvSpPr>
        <p:spPr>
          <a:xfrm>
            <a:off x="293255" y="921667"/>
            <a:ext cx="496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川崎症工具網址</a:t>
            </a:r>
            <a:r>
              <a:rPr lang="en-US" altLang="zh-TW" dirty="0"/>
              <a:t>: </a:t>
            </a:r>
            <a:r>
              <a:rPr lang="en-US" altLang="zh-TW" dirty="0">
                <a:hlinkClick r:id="rId3"/>
              </a:rPr>
              <a:t>https://cosbi.ee.ncku.edu.tw/KD/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781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單病患輸入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908976C-6079-48E3-A081-B84736A27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6910"/>
            <a:ext cx="12192000" cy="131596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9289D57D-8C83-0FC9-5F58-90854C6E1501}"/>
              </a:ext>
            </a:extLst>
          </p:cNvPr>
          <p:cNvSpPr txBox="1"/>
          <p:nvPr/>
        </p:nvSpPr>
        <p:spPr>
          <a:xfrm>
            <a:off x="424873" y="4130964"/>
            <a:ext cx="7244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目前版本共</a:t>
            </a:r>
            <a:r>
              <a:rPr lang="en-US" altLang="zh-TW" sz="1600" dirty="0"/>
              <a:t>17</a:t>
            </a:r>
            <a:r>
              <a:rPr lang="zh-TW" altLang="en-US" sz="1600" dirty="0"/>
              <a:t>個欄位輸入，後續版本可將年齡改為輸入出生與看診日推算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於輸入完成後點選</a:t>
            </a:r>
            <a:r>
              <a:rPr lang="en-US" altLang="zh-TW" sz="1600" dirty="0"/>
              <a:t>submit</a:t>
            </a:r>
            <a:r>
              <a:rPr lang="zh-TW" altLang="en-US" sz="1600" dirty="0"/>
              <a:t>按鈕即可送出資料作預測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A651558-6284-4C14-7481-2D462217D498}"/>
              </a:ext>
            </a:extLst>
          </p:cNvPr>
          <p:cNvSpPr txBox="1"/>
          <p:nvPr/>
        </p:nvSpPr>
        <p:spPr>
          <a:xfrm>
            <a:off x="4524171" y="3652872"/>
            <a:ext cx="2053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2 </a:t>
            </a:r>
            <a:r>
              <a:rPr lang="zh-TW" altLang="en-US" sz="1400" dirty="0"/>
              <a:t>網頁單病患輸入區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6764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多病患輸入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AA86623-E197-ED5C-8EDA-3FF787A50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4176"/>
            <a:ext cx="12192000" cy="137104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4C3A5C08-545D-B9F2-1A4D-DAF09C946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142" y="2650455"/>
            <a:ext cx="7728331" cy="153304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2DD1D81-1C75-C507-0ABF-1C2885D2D5D7}"/>
              </a:ext>
            </a:extLst>
          </p:cNvPr>
          <p:cNvSpPr txBox="1"/>
          <p:nvPr/>
        </p:nvSpPr>
        <p:spPr>
          <a:xfrm>
            <a:off x="293255" y="4642785"/>
            <a:ext cx="88008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目前輸入欄位與單病患相同，共</a:t>
            </a:r>
            <a:r>
              <a:rPr lang="en-US" altLang="zh-TW" sz="1600" dirty="0"/>
              <a:t>17</a:t>
            </a:r>
            <a:r>
              <a:rPr lang="zh-TW" altLang="en-US" sz="1600" dirty="0"/>
              <a:t>個，上傳格式為</a:t>
            </a:r>
            <a:r>
              <a:rPr lang="en-US" altLang="zh-TW" sz="1600" dirty="0"/>
              <a:t>.csv</a:t>
            </a:r>
            <a:r>
              <a:rPr lang="zh-TW" altLang="en-US" sz="1600" dirty="0"/>
              <a:t>，後續可改為年齡輸入看診日與出生日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輸入檔案欄位名稱需與範例檔案相同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範例檔案依序提供五個非川崎症病患與五個川崎症病患資料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於輸入完成後點選</a:t>
            </a:r>
            <a:r>
              <a:rPr lang="en-US" altLang="zh-TW" sz="1600" dirty="0"/>
              <a:t>submit</a:t>
            </a:r>
            <a:r>
              <a:rPr lang="zh-TW" altLang="en-US" sz="1600" dirty="0"/>
              <a:t>按鈕即可送出資料作預測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56572D6-A013-CA3B-2E79-0C4E01834C29}"/>
              </a:ext>
            </a:extLst>
          </p:cNvPr>
          <p:cNvSpPr txBox="1"/>
          <p:nvPr/>
        </p:nvSpPr>
        <p:spPr>
          <a:xfrm>
            <a:off x="4664364" y="2215216"/>
            <a:ext cx="2053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3 </a:t>
            </a:r>
            <a:r>
              <a:rPr lang="zh-TW" altLang="en-US" sz="1400" dirty="0"/>
              <a:t>網頁多病患輸入區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7E66320-2685-183F-CE90-412E2A654E11}"/>
              </a:ext>
            </a:extLst>
          </p:cNvPr>
          <p:cNvSpPr txBox="1"/>
          <p:nvPr/>
        </p:nvSpPr>
        <p:spPr>
          <a:xfrm>
            <a:off x="4664364" y="4183503"/>
            <a:ext cx="1694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4 </a:t>
            </a:r>
            <a:r>
              <a:rPr lang="zh-TW" altLang="en-US" sz="1400" dirty="0"/>
              <a:t>範例檔案內容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8029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預測結果呈現表格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4DCBE14-FF18-018F-0D6D-85A5D0646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442" y="868219"/>
            <a:ext cx="7103116" cy="387333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10330A4-A2EF-16F2-BAB2-DAB4766EE702}"/>
              </a:ext>
            </a:extLst>
          </p:cNvPr>
          <p:cNvSpPr/>
          <p:nvPr/>
        </p:nvSpPr>
        <p:spPr>
          <a:xfrm>
            <a:off x="3398982" y="1579420"/>
            <a:ext cx="489527" cy="291869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0C2A3C6-C71A-7966-BBDA-61C639B76B60}"/>
              </a:ext>
            </a:extLst>
          </p:cNvPr>
          <p:cNvSpPr/>
          <p:nvPr/>
        </p:nvSpPr>
        <p:spPr>
          <a:xfrm>
            <a:off x="2544443" y="1579420"/>
            <a:ext cx="448140" cy="291869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DA8B6BF-93B7-D8A1-406B-602F526B8D25}"/>
              </a:ext>
            </a:extLst>
          </p:cNvPr>
          <p:cNvSpPr/>
          <p:nvPr/>
        </p:nvSpPr>
        <p:spPr>
          <a:xfrm>
            <a:off x="3927475" y="1579419"/>
            <a:ext cx="672234" cy="291869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04EA9629-E2E5-099A-387B-F1E27DC310EF}"/>
              </a:ext>
            </a:extLst>
          </p:cNvPr>
          <p:cNvSpPr/>
          <p:nvPr/>
        </p:nvSpPr>
        <p:spPr>
          <a:xfrm>
            <a:off x="2544442" y="1108364"/>
            <a:ext cx="577449" cy="258618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23A1788-6A66-B6C1-CCB1-35DE0F8BC5BA}"/>
              </a:ext>
            </a:extLst>
          </p:cNvPr>
          <p:cNvSpPr txBox="1"/>
          <p:nvPr/>
        </p:nvSpPr>
        <p:spPr>
          <a:xfrm>
            <a:off x="4812146" y="4654557"/>
            <a:ext cx="2771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5 </a:t>
            </a:r>
            <a:r>
              <a:rPr lang="zh-TW" altLang="en-US" sz="1400" dirty="0"/>
              <a:t>以範例資料產生之結果表格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F1B48E9-FC4E-8B41-7F93-1FE1D6C38D02}"/>
              </a:ext>
            </a:extLst>
          </p:cNvPr>
          <p:cNvSpPr txBox="1"/>
          <p:nvPr/>
        </p:nvSpPr>
        <p:spPr>
          <a:xfrm>
            <a:off x="293255" y="5278580"/>
            <a:ext cx="77085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chemeClr val="accent2"/>
                </a:solidFill>
              </a:rPr>
              <a:t>橘框</a:t>
            </a:r>
            <a:r>
              <a:rPr lang="zh-TW" altLang="en-US" sz="1600" dirty="0"/>
              <a:t>處提供下載表格，此處提供</a:t>
            </a:r>
            <a:r>
              <a:rPr lang="en-US" altLang="zh-TW" sz="1600" dirty="0"/>
              <a:t>.csv</a:t>
            </a:r>
            <a:r>
              <a:rPr lang="zh-TW" altLang="en-US" sz="1600" dirty="0"/>
              <a:t>與</a:t>
            </a:r>
            <a:r>
              <a:rPr lang="en-US" altLang="zh-TW" sz="1600" dirty="0"/>
              <a:t>.xlsx</a:t>
            </a:r>
            <a:r>
              <a:rPr lang="zh-TW" altLang="en-US" sz="1600" dirty="0"/>
              <a:t>兩種檔案格式下載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00B050"/>
                </a:solidFill>
              </a:rPr>
              <a:t>綠框</a:t>
            </a:r>
            <a:r>
              <a:rPr lang="zh-TW" altLang="en-US" sz="1600" dirty="0"/>
              <a:t>處按鈕點選後會跳轉至細節頁面</a:t>
            </a:r>
            <a:r>
              <a:rPr lang="en-US" altLang="zh-TW" sz="1600" dirty="0"/>
              <a:t>(P.7~P.9</a:t>
            </a:r>
            <a:r>
              <a:rPr lang="zh-TW" altLang="en-US" sz="1600" dirty="0"/>
              <a:t>解說</a:t>
            </a:r>
            <a:r>
              <a:rPr lang="en-US" altLang="zh-TW" sz="1600"/>
              <a:t>)</a:t>
            </a:r>
            <a:r>
              <a:rPr lang="zh-TW" altLang="en-US" sz="1600"/>
              <a:t>，</a:t>
            </a:r>
            <a:r>
              <a:rPr lang="zh-TW" altLang="en-US" sz="1600" dirty="0"/>
              <a:t>呈現該病患的資料於整體分布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C00000"/>
                </a:solidFill>
              </a:rPr>
              <a:t>紅框</a:t>
            </a:r>
            <a:r>
              <a:rPr lang="zh-TW" altLang="en-US" sz="1600" dirty="0"/>
              <a:t>處呈現該病患預測結果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0070C0"/>
                </a:solidFill>
              </a:rPr>
              <a:t>籃框</a:t>
            </a:r>
            <a:r>
              <a:rPr lang="zh-TW" altLang="en-US" sz="1600" dirty="0"/>
              <a:t>處呈現該病患預測為川崎症的機率</a:t>
            </a: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C000"/>
                </a:solidFill>
              </a:rPr>
              <a:t>黃框</a:t>
            </a:r>
            <a:r>
              <a:rPr lang="zh-TW" altLang="en-US" sz="1600" dirty="0"/>
              <a:t>內呈現病患用以預測的數值</a:t>
            </a:r>
            <a:endParaRPr lang="en-US" altLang="zh-TW" sz="16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47E12F4-F5C2-5ECB-47B7-86A4BF1BE267}"/>
              </a:ext>
            </a:extLst>
          </p:cNvPr>
          <p:cNvSpPr/>
          <p:nvPr/>
        </p:nvSpPr>
        <p:spPr>
          <a:xfrm>
            <a:off x="4694093" y="1577744"/>
            <a:ext cx="4953463" cy="291869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36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788F43-435D-A47F-E0CF-39E896FA1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53736"/>
            <a:ext cx="9144000" cy="750527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細節頁面</a:t>
            </a:r>
          </a:p>
        </p:txBody>
      </p:sp>
    </p:spTree>
    <p:extLst>
      <p:ext uri="{BB962C8B-B14F-4D97-AF65-F5344CB8AC3E}">
        <p14:creationId xmlns:p14="http://schemas.microsoft.com/office/powerpoint/2010/main" val="74891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細節頁面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A80A658-805F-87EF-C108-BEEFF36AB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099" y="868533"/>
            <a:ext cx="7036384" cy="138656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40E3BED-1907-97D3-DCB7-B540F2562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268" y="2934102"/>
            <a:ext cx="7036384" cy="355350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B4C3B558-9873-B15B-2CEF-FDD7E9F09DBF}"/>
              </a:ext>
            </a:extLst>
          </p:cNvPr>
          <p:cNvSpPr txBox="1"/>
          <p:nvPr/>
        </p:nvSpPr>
        <p:spPr>
          <a:xfrm>
            <a:off x="6994407" y="2162261"/>
            <a:ext cx="2053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6</a:t>
            </a:r>
            <a:r>
              <a:rPr lang="zh-TW" altLang="en-US" sz="1400" dirty="0"/>
              <a:t> 原始資料表格呈現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341C891-FB0A-43DA-8236-FB52AF76A539}"/>
              </a:ext>
            </a:extLst>
          </p:cNvPr>
          <p:cNvSpPr txBox="1"/>
          <p:nvPr/>
        </p:nvSpPr>
        <p:spPr>
          <a:xfrm>
            <a:off x="7337080" y="6487608"/>
            <a:ext cx="2199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7</a:t>
            </a:r>
            <a:r>
              <a:rPr lang="zh-TW" altLang="en-US" sz="1400" dirty="0"/>
              <a:t> </a:t>
            </a:r>
            <a:r>
              <a:rPr lang="en-US" altLang="zh-TW" sz="1400" dirty="0"/>
              <a:t>z score</a:t>
            </a:r>
            <a:r>
              <a:rPr lang="zh-TW" altLang="en-US" sz="1400" dirty="0"/>
              <a:t>資料表格呈現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CB9175B-C500-2370-6008-68857BE4300F}"/>
              </a:ext>
            </a:extLst>
          </p:cNvPr>
          <p:cNvSpPr txBox="1"/>
          <p:nvPr/>
        </p:nvSpPr>
        <p:spPr>
          <a:xfrm>
            <a:off x="0" y="868219"/>
            <a:ext cx="3171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Origin value</a:t>
            </a:r>
            <a:r>
              <a:rPr lang="zh-TW" altLang="en-US" sz="1400" dirty="0"/>
              <a:t>區域呈現欄位原始數值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E04AB1D-E5B1-7E0E-FB3E-EB05BE71F52F}"/>
              </a:ext>
            </a:extLst>
          </p:cNvPr>
          <p:cNvSpPr txBox="1"/>
          <p:nvPr/>
        </p:nvSpPr>
        <p:spPr>
          <a:xfrm>
            <a:off x="0" y="2934102"/>
            <a:ext cx="4387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Z score value</a:t>
            </a:r>
            <a:r>
              <a:rPr lang="zh-TW" altLang="en-US" sz="1400" dirty="0"/>
              <a:t>區域呈現欄位經</a:t>
            </a:r>
            <a:r>
              <a:rPr lang="en-US" altLang="zh-TW" sz="1400" dirty="0"/>
              <a:t>z score</a:t>
            </a:r>
            <a:r>
              <a:rPr lang="zh-TW" altLang="en-US" sz="1400" dirty="0"/>
              <a:t>轉換後數值</a:t>
            </a: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Z</a:t>
            </a:r>
            <a:r>
              <a:rPr lang="zh-TW" altLang="en-US" sz="1400" dirty="0"/>
              <a:t> </a:t>
            </a:r>
            <a:r>
              <a:rPr lang="en-US" altLang="zh-TW" sz="1400" dirty="0"/>
              <a:t>score</a:t>
            </a:r>
            <a:r>
              <a:rPr lang="zh-TW" altLang="en-US" sz="1400" dirty="0"/>
              <a:t> </a:t>
            </a:r>
            <a:r>
              <a:rPr lang="en-US" altLang="zh-TW" sz="1400" dirty="0"/>
              <a:t>distribution</a:t>
            </a:r>
            <a:r>
              <a:rPr lang="zh-TW" altLang="en-US" sz="1400" dirty="0"/>
              <a:t>區域呈現該病患各欄位落點，分布曲線為訓練資料分布</a:t>
            </a:r>
          </a:p>
        </p:txBody>
      </p:sp>
    </p:spTree>
    <p:extLst>
      <p:ext uri="{BB962C8B-B14F-4D97-AF65-F5344CB8AC3E}">
        <p14:creationId xmlns:p14="http://schemas.microsoft.com/office/powerpoint/2010/main" val="375799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04F1-805C-69F1-5DEF-30963E3E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55" y="346654"/>
            <a:ext cx="10515600" cy="5215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細節頁面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23F8D8DC-D853-DFA2-4F4E-13056E2B2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6058"/>
            <a:ext cx="5690974" cy="4077478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99239D67-A86A-D0AB-81CA-4A6595FDE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619" y="4253536"/>
            <a:ext cx="5559355" cy="2313638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id="{0399023D-A05F-A403-F1F9-EB69DECF0BCB}"/>
              </a:ext>
            </a:extLst>
          </p:cNvPr>
          <p:cNvSpPr txBox="1"/>
          <p:nvPr/>
        </p:nvSpPr>
        <p:spPr>
          <a:xfrm>
            <a:off x="7840951" y="6519452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/>
              <a:t>(</a:t>
            </a:r>
            <a:r>
              <a:rPr lang="zh-TW" altLang="en-US" sz="1400" dirty="0"/>
              <a:t>圖</a:t>
            </a:r>
            <a:r>
              <a:rPr lang="en-US" altLang="zh-TW" sz="1400" dirty="0"/>
              <a:t>8</a:t>
            </a:r>
            <a:r>
              <a:rPr lang="zh-TW" altLang="en-US" sz="1400" dirty="0"/>
              <a:t> </a:t>
            </a:r>
            <a:r>
              <a:rPr lang="en-US" altLang="zh-TW" sz="1400" dirty="0"/>
              <a:t>SHAP</a:t>
            </a:r>
            <a:r>
              <a:rPr lang="zh-TW" altLang="en-US" sz="1400" dirty="0"/>
              <a:t>表格與資料呈現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0C4391B-673D-F457-4E51-5BEC7DCCD49D}"/>
              </a:ext>
            </a:extLst>
          </p:cNvPr>
          <p:cNvSpPr txBox="1"/>
          <p:nvPr/>
        </p:nvSpPr>
        <p:spPr>
          <a:xfrm>
            <a:off x="92364" y="1169957"/>
            <a:ext cx="56909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SHAP</a:t>
            </a:r>
            <a:r>
              <a:rPr lang="zh-TW" altLang="en-US" sz="1400" dirty="0"/>
              <a:t> 直條圖以前十名特徵呈現，代表該病患於模型中作為決策的前十重要欄位</a:t>
            </a:r>
            <a:r>
              <a:rPr lang="en-US" altLang="zh-TW" sz="1400" dirty="0"/>
              <a:t>(</a:t>
            </a:r>
            <a:r>
              <a:rPr lang="zh-TW" altLang="en-US" sz="1400" dirty="0"/>
              <a:t>特徵</a:t>
            </a:r>
            <a:r>
              <a:rPr lang="en-US" altLang="zh-TW" sz="1400" dirty="0"/>
              <a:t>)</a:t>
            </a:r>
            <a:r>
              <a:rPr lang="zh-TW" altLang="en-US" sz="1400" dirty="0"/>
              <a:t>。</a:t>
            </a: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z value distribution for top Ten SHAP</a:t>
            </a:r>
            <a:r>
              <a:rPr lang="zh-TW" altLang="en-US" sz="1400" dirty="0"/>
              <a:t>表格，呈現前十名欄位</a:t>
            </a:r>
            <a:r>
              <a:rPr lang="en-US" altLang="zh-TW" sz="1400" dirty="0"/>
              <a:t>(</a:t>
            </a:r>
            <a:r>
              <a:rPr lang="zh-TW" altLang="en-US" sz="1400" dirty="0"/>
              <a:t>特徵</a:t>
            </a:r>
            <a:r>
              <a:rPr lang="en-US" altLang="zh-TW" sz="1400" dirty="0"/>
              <a:t>)z score</a:t>
            </a:r>
            <a:r>
              <a:rPr lang="zh-TW" altLang="en-US" sz="1400" dirty="0"/>
              <a:t>落點，其分布曲線為訓練資料該欄位</a:t>
            </a:r>
            <a:r>
              <a:rPr lang="en-US" altLang="zh-TW" sz="1400" dirty="0"/>
              <a:t>(</a:t>
            </a:r>
            <a:r>
              <a:rPr lang="zh-TW" altLang="en-US" sz="1400" dirty="0"/>
              <a:t>特徵</a:t>
            </a:r>
            <a:r>
              <a:rPr lang="en-US" altLang="zh-TW" sz="1400" dirty="0"/>
              <a:t>)</a:t>
            </a:r>
            <a:r>
              <a:rPr lang="zh-TW" altLang="en-US" sz="1400" dirty="0"/>
              <a:t>分布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282461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論文、報告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448</Words>
  <Application>Microsoft Office PowerPoint</Application>
  <PresentationFormat>寬螢幕</PresentationFormat>
  <Paragraphs>41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佈景主題</vt:lpstr>
      <vt:lpstr>川崎症網頁工具使用指南</vt:lpstr>
      <vt:lpstr>輸入頁面</vt:lpstr>
      <vt:lpstr>頁面呈現與網址</vt:lpstr>
      <vt:lpstr>單病患輸入</vt:lpstr>
      <vt:lpstr>多病患輸入</vt:lpstr>
      <vt:lpstr>預測結果呈現表格</vt:lpstr>
      <vt:lpstr>細節頁面</vt:lpstr>
      <vt:lpstr>細節頁面</vt:lpstr>
      <vt:lpstr>細節頁面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川崎症網頁工具使用指南</dc:title>
  <dc:creator>李沅翰</dc:creator>
  <cp:lastModifiedBy>李沅翰</cp:lastModifiedBy>
  <cp:revision>110</cp:revision>
  <dcterms:created xsi:type="dcterms:W3CDTF">2023-07-24T07:23:51Z</dcterms:created>
  <dcterms:modified xsi:type="dcterms:W3CDTF">2023-07-24T08:53:41Z</dcterms:modified>
</cp:coreProperties>
</file>